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4" r:id="rId2"/>
    <p:sldId id="304" r:id="rId3"/>
    <p:sldId id="309" r:id="rId4"/>
    <p:sldId id="311" r:id="rId5"/>
    <p:sldId id="305" r:id="rId6"/>
    <p:sldId id="306" r:id="rId7"/>
    <p:sldId id="307" r:id="rId8"/>
    <p:sldId id="313" r:id="rId9"/>
    <p:sldId id="312" r:id="rId10"/>
    <p:sldId id="300" r:id="rId11"/>
    <p:sldId id="283" r:id="rId12"/>
    <p:sldId id="288" r:id="rId13"/>
    <p:sldId id="302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1" autoAdjust="0"/>
  </p:normalViewPr>
  <p:slideViewPr>
    <p:cSldViewPr snapToGrid="0" snapToObjects="1">
      <p:cViewPr>
        <p:scale>
          <a:sx n="100" d="100"/>
          <a:sy n="100" d="100"/>
        </p:scale>
        <p:origin x="-28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5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michaelmoroz:Documents:UNDP%20Workshop%202011-2012:MDGR%20NEW%20Graph%20Sheet%20for%20SM%2014Oct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Trends</a:t>
            </a:r>
            <a:r>
              <a:rPr lang="en-US" sz="1600" baseline="0" dirty="0"/>
              <a:t> in reporting for </a:t>
            </a:r>
            <a:r>
              <a:rPr lang="en-US" sz="1600" baseline="0" dirty="0" smtClean="0"/>
              <a:t>goal </a:t>
            </a:r>
            <a:r>
              <a:rPr lang="en-US" sz="1600" baseline="0" dirty="0"/>
              <a:t>5</a:t>
            </a:r>
            <a:endParaRPr lang="en-US" sz="16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Target 5.A - MMR</c:v>
                </c:pt>
              </c:strCache>
            </c:strRef>
          </c:tx>
          <c:marker>
            <c:symbol val="none"/>
          </c:marker>
          <c:cat>
            <c:numRef>
              <c:f>Sheet1!$A$20:$A$31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8</c:v>
                </c:pt>
                <c:pt idx="1">
                  <c:v>18</c:v>
                </c:pt>
                <c:pt idx="2">
                  <c:v>44</c:v>
                </c:pt>
                <c:pt idx="3">
                  <c:v>84</c:v>
                </c:pt>
                <c:pt idx="4">
                  <c:v>107</c:v>
                </c:pt>
                <c:pt idx="5">
                  <c:v>109</c:v>
                </c:pt>
                <c:pt idx="6">
                  <c:v>111</c:v>
                </c:pt>
                <c:pt idx="7">
                  <c:v>116</c:v>
                </c:pt>
                <c:pt idx="8">
                  <c:v>119</c:v>
                </c:pt>
                <c:pt idx="9">
                  <c:v>126</c:v>
                </c:pt>
                <c:pt idx="10">
                  <c:v>126</c:v>
                </c:pt>
                <c:pt idx="11">
                  <c:v>126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Sheet1!$C$19</c:f>
              <c:strCache>
                <c:ptCount val="1"/>
                <c:pt idx="0">
                  <c:v>Target 5.B - Reproductive health</c:v>
                </c:pt>
              </c:strCache>
            </c:strRef>
          </c:tx>
          <c:marker>
            <c:symbol val="none"/>
          </c:marker>
          <c:cat>
            <c:numRef>
              <c:f>Sheet1!$A$20:$A$31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Sheet1!$C$20:$C$31</c:f>
              <c:numCache>
                <c:formatCode>General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13</c:v>
                </c:pt>
                <c:pt idx="4">
                  <c:v>15</c:v>
                </c:pt>
                <c:pt idx="5">
                  <c:v>19</c:v>
                </c:pt>
                <c:pt idx="6">
                  <c:v>22</c:v>
                </c:pt>
                <c:pt idx="7">
                  <c:v>31</c:v>
                </c:pt>
                <c:pt idx="8">
                  <c:v>39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Sheet1!$D$19</c:f>
              <c:strCache>
                <c:ptCount val="1"/>
                <c:pt idx="0">
                  <c:v>Total number of countries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Sheet1!$A$20:$A$31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Sheet1!$D$20:$D$31</c:f>
              <c:numCache>
                <c:formatCode>General</c:formatCode>
                <c:ptCount val="12"/>
                <c:pt idx="0">
                  <c:v>133</c:v>
                </c:pt>
                <c:pt idx="1">
                  <c:v>133</c:v>
                </c:pt>
                <c:pt idx="2">
                  <c:v>133</c:v>
                </c:pt>
                <c:pt idx="3">
                  <c:v>133</c:v>
                </c:pt>
                <c:pt idx="4">
                  <c:v>133</c:v>
                </c:pt>
                <c:pt idx="5">
                  <c:v>133</c:v>
                </c:pt>
                <c:pt idx="6">
                  <c:v>133</c:v>
                </c:pt>
                <c:pt idx="7">
                  <c:v>133</c:v>
                </c:pt>
                <c:pt idx="8">
                  <c:v>133</c:v>
                </c:pt>
                <c:pt idx="9">
                  <c:v>133</c:v>
                </c:pt>
                <c:pt idx="10">
                  <c:v>133</c:v>
                </c:pt>
                <c:pt idx="11">
                  <c:v>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98784"/>
        <c:axId val="106600704"/>
      </c:lineChart>
      <c:catAx>
        <c:axId val="106598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600704"/>
        <c:crosses val="autoZero"/>
        <c:auto val="1"/>
        <c:lblAlgn val="ctr"/>
        <c:lblOffset val="100"/>
        <c:noMultiLvlLbl val="0"/>
      </c:catAx>
      <c:valAx>
        <c:axId val="1066007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Countries</a:t>
                </a:r>
                <a:r>
                  <a:rPr lang="en-US" baseline="0"/>
                  <a:t> Reporting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598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0.01563</cdr:x>
      <cdr:y>0</cdr:y>
    </cdr:from>
    <cdr:to>
      <cdr:x>0.98646</cdr:x>
      <cdr:y>0.11419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6" y="0"/>
          <a:ext cx="887730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0.00729</cdr:x>
      <cdr:y>0.02855</cdr:y>
    </cdr:from>
    <cdr:to>
      <cdr:x>1</cdr:x>
      <cdr:y>0.13668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675" y="104775"/>
          <a:ext cx="9077325" cy="396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600" dirty="0">
            <a:solidFill>
              <a:schemeClr val="tx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0.00833</cdr:x>
      <cdr:y>0.02595</cdr:y>
    </cdr:from>
    <cdr:to>
      <cdr:x>1</cdr:x>
      <cdr:y>0.13668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" y="95250"/>
          <a:ext cx="90678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600" b="1" dirty="0" smtClean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ACROSS REGIONS AND TYPOLOGIES</a:t>
          </a:r>
          <a:endParaRPr lang="en-US" sz="2600" b="1" dirty="0">
            <a:solidFill>
              <a:schemeClr val="tx2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6AFAF-EF9F-4E2F-85A9-38E5DBD4F741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F94B-7D59-4198-B75A-939A26D42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B65F6-5A59-C846-BD95-49A1E2187A4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9CF15-33D0-0A41-BDCF-122B9119A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9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Countries Reporting Per Region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CF15-33D0-0A41-BDCF-122B9119A2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2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r>
              <a:rPr lang="en-US" baseline="0" dirty="0" smtClean="0"/>
              <a:t> of 151 countries including some classified as developed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CF15-33D0-0A41-BDCF-122B9119A2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requires more work</a:t>
            </a:r>
            <a:r>
              <a:rPr lang="en-US" baseline="0" dirty="0" smtClean="0"/>
              <a:t> to find each indicator that is more sub-national than others, but it is overwhelmingly 1.A. that is regionalized.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74964-EB0A-304E-804F-CE6539FA0B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9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requires more work</a:t>
            </a:r>
            <a:r>
              <a:rPr lang="en-US" baseline="0" dirty="0" smtClean="0"/>
              <a:t> to find each indicator that is more sub-national than others, but it is overwhelmingly 1.A. that is regionalized.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74964-EB0A-304E-804F-CE6539FA0B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6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92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 id"/>
          <p:cNvSpPr txBox="1">
            <a:spLocks noChangeArrowheads="1"/>
          </p:cNvSpPr>
          <p:nvPr/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endParaRPr lang="ru-RU" sz="800"/>
          </a:p>
        </p:txBody>
      </p:sp>
      <p:grpSp>
        <p:nvGrpSpPr>
          <p:cNvPr id="3" name="McK Title Elements"/>
          <p:cNvGrpSpPr>
            <a:grpSpLocks/>
          </p:cNvGrpSpPr>
          <p:nvPr/>
        </p:nvGrpSpPr>
        <p:grpSpPr bwMode="auto">
          <a:xfrm>
            <a:off x="1" y="1"/>
            <a:ext cx="9140760" cy="6859620"/>
            <a:chOff x="0" y="0"/>
            <a:chExt cx="5643" cy="4235"/>
          </a:xfrm>
        </p:grpSpPr>
        <p:sp>
          <p:nvSpPr>
            <p:cNvPr id="4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8"/>
              <a:ext cx="310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defRPr/>
              </a:pPr>
              <a:r>
                <a:rPr lang="en-US" sz="1400"/>
                <a:t>Document type</a:t>
              </a:r>
            </a:p>
          </p:txBody>
        </p:sp>
        <p:sp>
          <p:nvSpPr>
            <p:cNvPr id="5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400"/>
                <a:t>Date</a:t>
              </a:r>
            </a:p>
          </p:txBody>
        </p:sp>
        <p:sp>
          <p:nvSpPr>
            <p:cNvPr id="6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21202" eaLnBrk="0" hangingPunct="0">
                <a:defRPr/>
              </a:pPr>
              <a:r>
                <a:rPr lang="en-US" sz="800"/>
                <a:t>CONFIDENTIAL AND PROPRIETARY</a:t>
              </a:r>
            </a:p>
            <a:p>
              <a:pPr defTabSz="821202" eaLnBrk="0" hangingPunct="0">
                <a:defRPr/>
              </a:pPr>
              <a:r>
                <a:rPr lang="en-US" sz="800"/>
                <a:t>Any use of this material without specific permission of McKinsey &amp; Company is strictly prohibited</a:t>
              </a:r>
            </a:p>
          </p:txBody>
        </p:sp>
        <p:sp>
          <p:nvSpPr>
            <p:cNvPr id="7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" name="TitleBottomBarBW" hidden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773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0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3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7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1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7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2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D7B30-A413-524D-8CB2-D9705D2D01BC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41083-ADE6-5940-AF01-ACAA2552E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5750" y="790574"/>
            <a:ext cx="8677275" cy="5930899"/>
            <a:chOff x="942975" y="1600200"/>
            <a:chExt cx="7513638" cy="5121274"/>
          </a:xfrm>
        </p:grpSpPr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975" y="1600200"/>
              <a:ext cx="6781800" cy="3271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942975" y="5257801"/>
              <a:ext cx="7513638" cy="14636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89602" tIns="44801" rIns="89602" bIns="44801" anchor="ctr"/>
            <a:lstStyle/>
            <a:p>
              <a:pPr algn="ctr">
                <a:defRPr/>
              </a:pPr>
              <a:r>
                <a:rPr lang="en-US" sz="2600" b="1" dirty="0" smtClean="0">
                  <a:solidFill>
                    <a:schemeClr val="accent1">
                      <a:lumMod val="25000"/>
                    </a:schemeClr>
                  </a:solidFill>
                  <a:latin typeface="Verdana" pitchFamily="34" charset="0"/>
                </a:rPr>
                <a:t>LEARNING FROM NATIONAL MDG REPORTS</a:t>
              </a:r>
              <a:endParaRPr lang="en-US" sz="2600" b="1" dirty="0">
                <a:solidFill>
                  <a:schemeClr val="accent1">
                    <a:lumMod val="25000"/>
                  </a:schemeClr>
                </a:solidFill>
                <a:latin typeface="Verdana" pitchFamily="34" charset="0"/>
              </a:endParaRPr>
            </a:p>
            <a:p>
              <a:pPr algn="ctr">
                <a:defRPr/>
              </a:pPr>
              <a:endParaRPr lang="en-US" sz="2000" i="1" dirty="0">
                <a:solidFill>
                  <a:schemeClr val="accent1">
                    <a:lumMod val="25000"/>
                  </a:schemeClr>
                </a:solidFill>
                <a:latin typeface="Verdana" pitchFamily="34" charset="0"/>
              </a:endParaRPr>
            </a:p>
            <a:p>
              <a:pPr algn="ctr">
                <a:defRPr/>
              </a:pPr>
              <a:r>
                <a:rPr lang="en-US" sz="2000" i="1" dirty="0" smtClean="0">
                  <a:solidFill>
                    <a:schemeClr val="accent1">
                      <a:lumMod val="25000"/>
                    </a:schemeClr>
                  </a:solidFill>
                  <a:latin typeface="Verdana" pitchFamily="34" charset="0"/>
                </a:rPr>
                <a:t>Open Working Group, New York</a:t>
              </a:r>
              <a:endParaRPr lang="en-US" sz="2000" i="1" dirty="0">
                <a:solidFill>
                  <a:schemeClr val="accent1">
                    <a:lumMod val="25000"/>
                  </a:schemeClr>
                </a:solidFill>
                <a:latin typeface="Verdana" pitchFamily="34" charset="0"/>
              </a:endParaRPr>
            </a:p>
            <a:p>
              <a:pPr algn="ctr">
                <a:defRPr/>
              </a:pPr>
              <a:r>
                <a:rPr lang="en-US" sz="2000" i="1" dirty="0" smtClean="0">
                  <a:solidFill>
                    <a:schemeClr val="accent1">
                      <a:lumMod val="25000"/>
                    </a:schemeClr>
                  </a:solidFill>
                  <a:latin typeface="Verdana" pitchFamily="34" charset="0"/>
                </a:rPr>
                <a:t>December </a:t>
              </a:r>
              <a:r>
                <a:rPr lang="en-US" sz="2000" i="1" dirty="0">
                  <a:solidFill>
                    <a:schemeClr val="accent1">
                      <a:lumMod val="25000"/>
                    </a:schemeClr>
                  </a:solidFill>
                  <a:latin typeface="Verdana" pitchFamily="34" charset="0"/>
                </a:rPr>
                <a:t>2013</a:t>
              </a:r>
            </a:p>
            <a:p>
              <a:pPr algn="ctr">
                <a:defRPr/>
              </a:pPr>
              <a:r>
                <a:rPr lang="en-US" sz="1600" i="1" dirty="0" smtClean="0">
                  <a:solidFill>
                    <a:schemeClr val="accent1">
                      <a:lumMod val="25000"/>
                    </a:schemeClr>
                  </a:solidFill>
                  <a:latin typeface="Verdana" pitchFamily="34" charset="0"/>
                </a:rPr>
                <a:t>Shantanu Mukherjee, UNDP</a:t>
              </a:r>
              <a:endParaRPr lang="en-US" sz="1600" i="1" dirty="0">
                <a:solidFill>
                  <a:schemeClr val="accent1">
                    <a:lumMod val="25000"/>
                  </a:schemeClr>
                </a:solidFill>
                <a:latin typeface="Verdana" pitchFamily="34" charset="0"/>
              </a:endParaRPr>
            </a:p>
            <a:p>
              <a:pPr algn="ctr">
                <a:defRPr/>
              </a:pPr>
              <a:endParaRPr lang="en-US" sz="2000" dirty="0">
                <a:solidFill>
                  <a:schemeClr val="accent1">
                    <a:lumMod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433050">
              <a:off x="2571321" y="2213868"/>
              <a:ext cx="323445" cy="8105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5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18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77330" y="929729"/>
            <a:ext cx="8738272" cy="5141774"/>
          </a:xfrm>
          <a:prstGeom prst="rect">
            <a:avLst/>
          </a:prstGeom>
        </p:spPr>
        <p:txBody>
          <a:bodyPr lIns="93296" tIns="46648" rIns="93296" bIns="46648"/>
          <a:lstStyle>
            <a:lvl1pPr marL="342900" indent="-342900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04932" indent="-404932">
              <a:buFont typeface="Wingdings" pitchFamily="2" charset="2"/>
              <a:buChar char="§"/>
            </a:pPr>
            <a:endParaRPr lang="en-US" sz="400" dirty="0">
              <a:latin typeface="Calibri" pitchFamily="34" charset="0"/>
              <a:cs typeface="Calibri" pitchFamily="34" charset="0"/>
            </a:endParaRPr>
          </a:p>
          <a:p>
            <a:pPr marL="404932" indent="-404932"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MDG 2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marL="816342" lvl="4" indent="-404932"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</a:rPr>
              <a:t>‘</a:t>
            </a:r>
            <a:r>
              <a:rPr lang="en-US" dirty="0" smtClean="0">
                <a:solidFill>
                  <a:srgbClr val="000000"/>
                </a:solidFill>
              </a:rPr>
              <a:t>Ensure </a:t>
            </a:r>
            <a:r>
              <a:rPr lang="en-US" dirty="0">
                <a:solidFill>
                  <a:srgbClr val="000000"/>
                </a:solidFill>
              </a:rPr>
              <a:t>that, by 2015, children everywhere, boys and girls alike, will be able to complete a full course of </a:t>
            </a:r>
            <a:r>
              <a:rPr lang="en-US" dirty="0" smtClean="0">
                <a:solidFill>
                  <a:srgbClr val="000000"/>
                </a:solidFill>
              </a:rPr>
              <a:t>preschool and high school’ (</a:t>
            </a:r>
            <a:r>
              <a:rPr lang="en-US" i="1" dirty="0" smtClean="0">
                <a:solidFill>
                  <a:srgbClr val="000000"/>
                </a:solidFill>
              </a:rPr>
              <a:t>Morocco)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404932" indent="-404932">
              <a:buFont typeface="Wingdings" pitchFamily="2" charset="2"/>
              <a:buChar char="§"/>
            </a:pP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marL="404932" indent="-404932"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MDG 3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marL="816342" lvl="4" indent="-404932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‘Ensure </a:t>
            </a:r>
            <a:r>
              <a:rPr lang="en-US" dirty="0">
                <a:solidFill>
                  <a:srgbClr val="000000"/>
                </a:solidFill>
              </a:rPr>
              <a:t>that, by 2015, </a:t>
            </a:r>
            <a:r>
              <a:rPr lang="en-US" dirty="0" smtClean="0">
                <a:solidFill>
                  <a:srgbClr val="000000"/>
                </a:solidFill>
              </a:rPr>
              <a:t>at least 50% women in economically active workforce’ (</a:t>
            </a:r>
            <a:r>
              <a:rPr lang="en-US" i="1" dirty="0" smtClean="0">
                <a:solidFill>
                  <a:srgbClr val="000000"/>
                </a:solidFill>
              </a:rPr>
              <a:t>Tajikistan)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/>
            <a:endParaRPr lang="en-US" sz="500" dirty="0">
              <a:latin typeface="Calibri" pitchFamily="34" charset="0"/>
              <a:cs typeface="Calibri" pitchFamily="34" charset="0"/>
            </a:endParaRPr>
          </a:p>
          <a:p>
            <a:pPr marL="404932" indent="-404932">
              <a:buFont typeface="Wingdings" pitchFamily="2" charset="2"/>
              <a:buChar char="§"/>
            </a:pP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marL="404932" indent="-404932"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MDG 4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marL="816342" lvl="4" indent="-404932"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</a:rPr>
              <a:t>‘</a:t>
            </a:r>
            <a:r>
              <a:rPr lang="en-US" dirty="0" smtClean="0">
                <a:solidFill>
                  <a:srgbClr val="000000"/>
                </a:solidFill>
              </a:rPr>
              <a:t>Reduce </a:t>
            </a:r>
            <a:r>
              <a:rPr lang="en-US" dirty="0">
                <a:solidFill>
                  <a:srgbClr val="000000"/>
                </a:solidFill>
              </a:rPr>
              <a:t>by half, between 2005 and 2015, the </a:t>
            </a:r>
            <a:r>
              <a:rPr lang="en-US" dirty="0" smtClean="0">
                <a:solidFill>
                  <a:srgbClr val="000000"/>
                </a:solidFill>
              </a:rPr>
              <a:t>under-5 mortality rate in </a:t>
            </a:r>
            <a:r>
              <a:rPr lang="en-US" dirty="0">
                <a:solidFill>
                  <a:srgbClr val="000000"/>
                </a:solidFill>
              </a:rPr>
              <a:t>highland areas and selected northern and three southernmost </a:t>
            </a:r>
            <a:r>
              <a:rPr lang="en-US" dirty="0" smtClean="0">
                <a:solidFill>
                  <a:srgbClr val="000000"/>
                </a:solidFill>
              </a:rPr>
              <a:t>provinces’ (</a:t>
            </a:r>
            <a:r>
              <a:rPr lang="en-US" i="1" dirty="0" smtClean="0">
                <a:solidFill>
                  <a:srgbClr val="000000"/>
                </a:solidFill>
              </a:rPr>
              <a:t>Thailand)</a:t>
            </a:r>
            <a:endParaRPr lang="en-US" dirty="0">
              <a:solidFill>
                <a:srgbClr val="000000"/>
              </a:solidFill>
            </a:endParaRPr>
          </a:p>
          <a:p>
            <a:pPr marL="411410" lvl="4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404932" indent="-404932"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MDG 6</a:t>
            </a:r>
          </a:p>
          <a:p>
            <a:pPr marL="816342" lvl="4" indent="-404932"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</a:rPr>
              <a:t>‘</a:t>
            </a:r>
            <a:r>
              <a:rPr lang="en-US" dirty="0" smtClean="0">
                <a:solidFill>
                  <a:srgbClr val="000000"/>
                </a:solidFill>
              </a:rPr>
              <a:t>Achieve </a:t>
            </a:r>
            <a:r>
              <a:rPr lang="en-US" dirty="0">
                <a:solidFill>
                  <a:srgbClr val="000000"/>
                </a:solidFill>
              </a:rPr>
              <a:t>by 2015, universal access to treatment and prevention of NCDs and control of major risk factors </a:t>
            </a:r>
            <a:r>
              <a:rPr lang="en-US" dirty="0" smtClean="0">
                <a:solidFill>
                  <a:srgbClr val="000000"/>
                </a:solidFill>
              </a:rPr>
              <a:t>- smoking</a:t>
            </a:r>
            <a:r>
              <a:rPr lang="en-US" dirty="0">
                <a:solidFill>
                  <a:srgbClr val="000000"/>
                </a:solidFill>
              </a:rPr>
              <a:t>, alcohol use, obesity, physical activity, kava,  by </a:t>
            </a:r>
            <a:r>
              <a:rPr lang="en-US" dirty="0" smtClean="0">
                <a:solidFill>
                  <a:srgbClr val="000000"/>
                </a:solidFill>
              </a:rPr>
              <a:t>gender’ (</a:t>
            </a:r>
            <a:r>
              <a:rPr lang="en-US" i="1" dirty="0" smtClean="0">
                <a:solidFill>
                  <a:srgbClr val="000000"/>
                </a:solidFill>
              </a:rPr>
              <a:t>Vanuatu)</a:t>
            </a:r>
            <a:r>
              <a:rPr lang="en-US" sz="800" dirty="0" smtClean="0">
                <a:solidFill>
                  <a:srgbClr val="000000"/>
                </a:solidFill>
              </a:rPr>
              <a:t> </a:t>
            </a:r>
            <a:endParaRPr lang="en-US" sz="800" dirty="0">
              <a:solidFill>
                <a:srgbClr val="000000"/>
              </a:solidFill>
            </a:endParaRPr>
          </a:p>
          <a:p>
            <a:pPr marL="816342" lvl="4" indent="-404932">
              <a:buFont typeface="Wingdings" pitchFamily="2" charset="2"/>
              <a:buChar char="§"/>
            </a:pP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marL="404932" indent="-404932">
              <a:buFont typeface="Wingdings" pitchFamily="2" charset="2"/>
              <a:buChar char="§"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MDG 7</a:t>
            </a:r>
          </a:p>
          <a:p>
            <a:pPr marL="816342" lvl="4" indent="-404932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‘I</a:t>
            </a:r>
            <a:r>
              <a:rPr lang="en-US" dirty="0" smtClean="0">
                <a:solidFill>
                  <a:srgbClr val="000000"/>
                </a:solidFill>
              </a:rPr>
              <a:t>ncrease </a:t>
            </a:r>
            <a:r>
              <a:rPr lang="en-US" dirty="0">
                <a:solidFill>
                  <a:srgbClr val="000000"/>
                </a:solidFill>
              </a:rPr>
              <a:t>waste recycling ratio to 75</a:t>
            </a:r>
            <a:r>
              <a:rPr lang="en-US" dirty="0" smtClean="0">
                <a:solidFill>
                  <a:srgbClr val="000000"/>
                </a:solidFill>
              </a:rPr>
              <a:t>%’ (</a:t>
            </a:r>
            <a:r>
              <a:rPr lang="en-US" i="1" dirty="0" smtClean="0">
                <a:solidFill>
                  <a:srgbClr val="000000"/>
                </a:solidFill>
              </a:rPr>
              <a:t>Saudi Arabia)</a:t>
            </a:r>
          </a:p>
          <a:p>
            <a:pPr marL="816342" lvl="4" indent="-404932">
              <a:buFont typeface="Wingdings" pitchFamily="2" charset="2"/>
              <a:buChar char="§"/>
            </a:pPr>
            <a:endParaRPr lang="en-US" i="1" dirty="0" smtClean="0">
              <a:solidFill>
                <a:srgbClr val="000000"/>
              </a:solidFill>
            </a:endParaRPr>
          </a:p>
          <a:p>
            <a:pPr marL="404932" indent="-404932"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‘MDG 9’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marL="816342" lvl="4" indent="-404932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‘Zero impact of landmines and explosive remnants of war (ERW) by 2012’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Cambodia)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11410" lvl="4" indent="0">
              <a:buNone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04932" indent="-404932">
              <a:buFont typeface="Wingdings" pitchFamily="2" charset="2"/>
              <a:buChar char="§"/>
            </a:pPr>
            <a:endParaRPr lang="en-US" sz="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489" y="234863"/>
            <a:ext cx="8794113" cy="376834"/>
          </a:xfrm>
          <a:prstGeom prst="rect">
            <a:avLst/>
          </a:prstGeom>
        </p:spPr>
        <p:txBody>
          <a:bodyPr lIns="93296" tIns="46648" rIns="93296" bIns="46648"/>
          <a:lstStyle>
            <a:lvl1pPr algn="l" defTabSz="895350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CHANGING TARGETS, ADDING GOALS AND INDICATORS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>
              <a:solidFill>
                <a:schemeClr val="accent1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5462"/>
          </a:xfrm>
        </p:spPr>
        <p:txBody>
          <a:bodyPr>
            <a:normAutofit fontScale="90000"/>
          </a:bodyPr>
          <a:lstStyle/>
          <a:p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DISAGGREGATING TO SUB-NATIONAL LEVELS</a:t>
            </a:r>
            <a:endParaRPr lang="en-US" sz="2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800102"/>
            <a:ext cx="8943975" cy="53260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Initially – rural/urban, but increasingly by territory</a:t>
            </a:r>
          </a:p>
          <a:p>
            <a:pPr lvl="1"/>
            <a:r>
              <a:rPr lang="en-US" sz="2000" dirty="0" smtClean="0"/>
              <a:t>2001-2005: 23%</a:t>
            </a:r>
          </a:p>
          <a:p>
            <a:pPr lvl="1"/>
            <a:r>
              <a:rPr lang="en-US" sz="2000" dirty="0" smtClean="0"/>
              <a:t>2006-2010: 33%</a:t>
            </a:r>
          </a:p>
          <a:p>
            <a:pPr lvl="1"/>
            <a:r>
              <a:rPr lang="en-US" sz="2000" dirty="0" smtClean="0"/>
              <a:t>30 countries more than once – including CAR, Congo, Djibouti as well as a number of MICs</a:t>
            </a:r>
          </a:p>
          <a:p>
            <a:r>
              <a:rPr lang="en-US" sz="2400" dirty="0" smtClean="0"/>
              <a:t>Most frequent</a:t>
            </a:r>
          </a:p>
          <a:p>
            <a:pPr lvl="1"/>
            <a:r>
              <a:rPr lang="en-US" sz="2000" dirty="0" smtClean="0"/>
              <a:t>Poverty,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Hunger, Education, Child Mortality, Maternal Mortality, Water and Sanitation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/>
              <a:t>Least frequent</a:t>
            </a:r>
          </a:p>
          <a:p>
            <a:pPr lvl="1"/>
            <a:r>
              <a:rPr lang="en-US" sz="2000" dirty="0" smtClean="0"/>
              <a:t>Reproductive health, environment</a:t>
            </a:r>
          </a:p>
          <a:p>
            <a:r>
              <a:rPr lang="en-US" sz="2400" dirty="0" smtClean="0"/>
              <a:t>Philippines, Indonesia, Colombia and some others also disaggregated goals and targets by region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245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662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GUIDING POLICY THROUGH ADMIN DATA</a:t>
            </a:r>
            <a:endParaRPr lang="en-US" sz="29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76300"/>
            <a:ext cx="907732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2875" y="6126163"/>
            <a:ext cx="85439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Source – ‘Accelerating progress, sustaining results: the MDGs to 2015 and beyond’, UNDP, 2013.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2531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54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THINKING AHEAD…</a:t>
            </a:r>
            <a:endParaRPr lang="en-US" sz="2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5467350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National priorities already being set (UNDP survey and 2013-2015 national MDG reports- ongoing)</a:t>
            </a:r>
          </a:p>
          <a:p>
            <a:pPr lvl="1"/>
            <a:r>
              <a:rPr lang="en-US" sz="2000" dirty="0" smtClean="0"/>
              <a:t>Vision statements, perspective plans: several anticipate items likely to feature in future agenda</a:t>
            </a:r>
          </a:p>
          <a:p>
            <a:pPr lvl="1"/>
            <a:r>
              <a:rPr lang="en-US" sz="2000" i="1" dirty="0" smtClean="0"/>
              <a:t>What are the data needs for supporting them?</a:t>
            </a:r>
          </a:p>
          <a:p>
            <a:pPr marL="457200" lvl="1" indent="0">
              <a:buNone/>
            </a:pPr>
            <a:endParaRPr lang="en-US" sz="2000" i="1" dirty="0" smtClean="0"/>
          </a:p>
          <a:p>
            <a:r>
              <a:rPr lang="en-US" sz="2400" dirty="0"/>
              <a:t>Balancing national and global </a:t>
            </a:r>
            <a:r>
              <a:rPr lang="en-US" sz="2400" dirty="0" smtClean="0"/>
              <a:t>agendas</a:t>
            </a:r>
            <a:endParaRPr lang="en-US" sz="2400" dirty="0"/>
          </a:p>
          <a:p>
            <a:pPr lvl="1"/>
            <a:r>
              <a:rPr lang="en-US" sz="2000" dirty="0" smtClean="0"/>
              <a:t>MDG model for adaptation was </a:t>
            </a:r>
            <a:r>
              <a:rPr lang="en-US" sz="2000" i="1" dirty="0" smtClean="0"/>
              <a:t>laissez faire – </a:t>
            </a:r>
            <a:r>
              <a:rPr lang="en-US" sz="2000" dirty="0" smtClean="0"/>
              <a:t>but allowed national adaptation </a:t>
            </a:r>
            <a:r>
              <a:rPr lang="en-US" sz="2000" i="1" dirty="0" smtClean="0"/>
              <a:t>and</a:t>
            </a:r>
            <a:r>
              <a:rPr lang="en-US" sz="2000" dirty="0" smtClean="0"/>
              <a:t> global reporting</a:t>
            </a:r>
            <a:endParaRPr lang="en-US" sz="2000" i="1" dirty="0" smtClean="0"/>
          </a:p>
          <a:p>
            <a:pPr lvl="1"/>
            <a:r>
              <a:rPr lang="en-US" sz="2000" dirty="0" smtClean="0"/>
              <a:t>Transitioning from global to national could need guidance – </a:t>
            </a:r>
            <a:r>
              <a:rPr lang="en-US" sz="2000" i="1" dirty="0" smtClean="0"/>
              <a:t>what targets could need this?</a:t>
            </a:r>
            <a:endParaRPr lang="en-US" sz="2000" dirty="0"/>
          </a:p>
          <a:p>
            <a:pPr lvl="1"/>
            <a:endParaRPr lang="en-US" sz="2000" i="1" dirty="0"/>
          </a:p>
          <a:p>
            <a:r>
              <a:rPr lang="en-US" sz="2400" dirty="0" smtClean="0"/>
              <a:t>More universal targets likely</a:t>
            </a:r>
          </a:p>
          <a:p>
            <a:pPr lvl="1"/>
            <a:r>
              <a:rPr lang="en-US" sz="2000" dirty="0" smtClean="0"/>
              <a:t>Eradicating poverty or universal school attendance</a:t>
            </a:r>
          </a:p>
          <a:p>
            <a:pPr lvl="1"/>
            <a:r>
              <a:rPr lang="en-US" sz="2000" i="1" dirty="0" smtClean="0"/>
              <a:t>What are cost-effective methods for monitoring progress, globally and </a:t>
            </a:r>
            <a:r>
              <a:rPr lang="en-US" sz="2000" i="1" dirty="0" smtClean="0"/>
              <a:t>nationally</a:t>
            </a:r>
          </a:p>
          <a:p>
            <a:pPr marL="457200" lvl="1" indent="0">
              <a:buNone/>
            </a:pPr>
            <a:endParaRPr lang="en-US" sz="2000" i="1" dirty="0" smtClean="0"/>
          </a:p>
          <a:p>
            <a:r>
              <a:rPr lang="en-US" sz="2400" dirty="0" smtClean="0"/>
              <a:t>Targets could involve the need to balance trade-offs within and across goals</a:t>
            </a:r>
          </a:p>
          <a:p>
            <a:pPr lvl="1"/>
            <a:r>
              <a:rPr lang="en-US" sz="2000" dirty="0" smtClean="0"/>
              <a:t>Indicators can motivate action (e.g. efficiency of water use in agriculture)</a:t>
            </a:r>
          </a:p>
          <a:p>
            <a:pPr lvl="1"/>
            <a:r>
              <a:rPr lang="en-US" sz="2000" i="1" dirty="0" smtClean="0"/>
              <a:t>How to encourage universal reporting on such indicators?</a:t>
            </a:r>
          </a:p>
          <a:p>
            <a:endParaRPr lang="en-US" sz="2400" dirty="0" smtClean="0"/>
          </a:p>
          <a:p>
            <a:r>
              <a:rPr lang="en-US" sz="2400" dirty="0" smtClean="0"/>
              <a:t>Administrative </a:t>
            </a:r>
            <a:r>
              <a:rPr lang="en-US" sz="2400" dirty="0" smtClean="0"/>
              <a:t>data covers a spectrum</a:t>
            </a:r>
          </a:p>
          <a:p>
            <a:pPr lvl="1"/>
            <a:r>
              <a:rPr lang="en-US" sz="2000" i="1" dirty="0"/>
              <a:t>Process versus outcome indicators –  how certain are the theories of change?</a:t>
            </a:r>
          </a:p>
          <a:p>
            <a:pPr lvl="1"/>
            <a:r>
              <a:rPr lang="en-US" sz="2000" i="1" dirty="0" smtClean="0"/>
              <a:t>What </a:t>
            </a:r>
            <a:r>
              <a:rPr lang="en-US" sz="2000" i="1" dirty="0" smtClean="0"/>
              <a:t>are good criteria for their use?  -mapping, defining and increasing reliability and </a:t>
            </a:r>
            <a:r>
              <a:rPr lang="en-US" sz="2000" i="1" dirty="0" smtClean="0"/>
              <a:t>objectivity</a:t>
            </a:r>
          </a:p>
          <a:p>
            <a:pPr marL="457200" lvl="1" indent="0">
              <a:buNone/>
            </a:pPr>
            <a:endParaRPr lang="en-US" sz="2000" i="1" dirty="0" smtClean="0"/>
          </a:p>
          <a:p>
            <a:r>
              <a:rPr lang="en-US" sz="2400" dirty="0" smtClean="0"/>
              <a:t>Using </a:t>
            </a:r>
            <a:r>
              <a:rPr lang="en-US" sz="2400" dirty="0" smtClean="0"/>
              <a:t>and validating data linked to new technology</a:t>
            </a:r>
          </a:p>
          <a:p>
            <a:pPr lvl="1"/>
            <a:r>
              <a:rPr lang="en-US" sz="2000" dirty="0" smtClean="0"/>
              <a:t>Pace of change has increased, as has demand for more timely </a:t>
            </a:r>
            <a:r>
              <a:rPr lang="en-US" sz="2000" dirty="0" smtClean="0"/>
              <a:t>data; GIS, internet, mobile phones</a:t>
            </a:r>
            <a:endParaRPr lang="en-US" sz="2000" dirty="0" smtClean="0"/>
          </a:p>
          <a:p>
            <a:pPr lvl="1"/>
            <a:r>
              <a:rPr lang="en-US" sz="2000" i="1" dirty="0" smtClean="0"/>
              <a:t>How best does ‘big’ data complement ‘small’ data?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67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4987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MONITORING FRAMEWORK FOR THE MDGs</a:t>
            </a:r>
            <a:endParaRPr lang="en-US" sz="29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9626"/>
            <a:ext cx="8229600" cy="53165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Timeline – </a:t>
            </a:r>
          </a:p>
          <a:p>
            <a:pPr lvl="1"/>
            <a:r>
              <a:rPr lang="en-US" dirty="0" smtClean="0"/>
              <a:t>2000, Millennium Declaration (MD)</a:t>
            </a:r>
          </a:p>
          <a:p>
            <a:pPr lvl="1"/>
            <a:r>
              <a:rPr lang="en-US" dirty="0" smtClean="0"/>
              <a:t>2001, Roadmap towards the implementation of the MD</a:t>
            </a:r>
          </a:p>
          <a:p>
            <a:pPr lvl="1"/>
            <a:r>
              <a:rPr lang="en-US" dirty="0" smtClean="0"/>
              <a:t>2007, Revised monitoring framework from 2005 World Summit</a:t>
            </a:r>
          </a:p>
          <a:p>
            <a:pPr lvl="2"/>
            <a:r>
              <a:rPr lang="en-US" dirty="0" smtClean="0"/>
              <a:t>Four new targets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Currently - </a:t>
            </a:r>
          </a:p>
          <a:p>
            <a:pPr lvl="1"/>
            <a:r>
              <a:rPr lang="en-US" dirty="0" smtClean="0"/>
              <a:t>Eight goals, 21 targets, 60 indicators</a:t>
            </a:r>
          </a:p>
          <a:p>
            <a:pPr lvl="2"/>
            <a:r>
              <a:rPr lang="en-US" dirty="0" smtClean="0"/>
              <a:t>Goals 1-7 cover 15 targets, 44 indicators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4987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AND NATIONAL MONITORING</a:t>
            </a:r>
            <a:endParaRPr lang="en-US" sz="2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3450"/>
            <a:ext cx="8229600" cy="51927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Differences </a:t>
            </a:r>
            <a:r>
              <a:rPr lang="en-US" dirty="0"/>
              <a:t>in objectives</a:t>
            </a:r>
          </a:p>
          <a:p>
            <a:pPr lvl="1"/>
            <a:r>
              <a:rPr lang="en-US" dirty="0"/>
              <a:t>Globally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Comparable across countries; set incentives for national action; used for regional and </a:t>
            </a:r>
            <a:r>
              <a:rPr lang="en-US" dirty="0"/>
              <a:t>global </a:t>
            </a:r>
            <a:r>
              <a:rPr lang="en-US" dirty="0" smtClean="0"/>
              <a:t>aggregates </a:t>
            </a:r>
            <a:endParaRPr lang="en-US" dirty="0"/>
          </a:p>
          <a:p>
            <a:pPr lvl="1"/>
            <a:r>
              <a:rPr lang="en-US" dirty="0" smtClean="0"/>
              <a:t>Nationally</a:t>
            </a:r>
          </a:p>
          <a:p>
            <a:pPr lvl="2"/>
            <a:r>
              <a:rPr lang="en-US" dirty="0" smtClean="0"/>
              <a:t>Advocacy </a:t>
            </a:r>
            <a:r>
              <a:rPr lang="en-US" dirty="0"/>
              <a:t>and </a:t>
            </a:r>
            <a:r>
              <a:rPr lang="en-US" dirty="0" smtClean="0"/>
              <a:t>national ownership; policy </a:t>
            </a:r>
            <a:r>
              <a:rPr lang="en-US" dirty="0"/>
              <a:t>design; </a:t>
            </a:r>
            <a:r>
              <a:rPr lang="en-US" dirty="0" smtClean="0"/>
              <a:t>challenges in country context; empowerment at UN debates and negotiations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Differences in mechanisms</a:t>
            </a:r>
          </a:p>
          <a:p>
            <a:pPr lvl="1"/>
            <a:r>
              <a:rPr lang="en-US" dirty="0" smtClean="0"/>
              <a:t>Inter-Agency Expert Group</a:t>
            </a:r>
          </a:p>
          <a:p>
            <a:pPr lvl="2"/>
            <a:r>
              <a:rPr lang="en-US" dirty="0" smtClean="0"/>
              <a:t>Annual reports</a:t>
            </a:r>
          </a:p>
          <a:p>
            <a:pPr lvl="1"/>
            <a:r>
              <a:rPr lang="en-US" dirty="0" smtClean="0"/>
              <a:t>UNDP - scorekeeper of the MDGs at national level</a:t>
            </a:r>
          </a:p>
          <a:p>
            <a:pPr lvl="2"/>
            <a:r>
              <a:rPr lang="en-US" dirty="0" smtClean="0"/>
              <a:t>Over 400 national MDG reports – government owned</a:t>
            </a:r>
          </a:p>
          <a:p>
            <a:pPr lvl="2"/>
            <a:r>
              <a:rPr lang="en-US" dirty="0" smtClean="0"/>
              <a:t>Guidance for countries (2001, 2003, 2009, 2013,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2015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Available information/data for emerging priorities, estimates for 2015 as baselines for next agenda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054783"/>
              </p:ext>
            </p:extLst>
          </p:nvPr>
        </p:nvGraphicFramePr>
        <p:xfrm>
          <a:off x="0" y="0"/>
          <a:ext cx="9144000" cy="3670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590550"/>
            <a:ext cx="9156700" cy="359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670300"/>
            <a:ext cx="9144000" cy="31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4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4987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GOALS, TARGETS AND INDICATORS</a:t>
            </a:r>
            <a:endParaRPr lang="en-US" sz="2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809626"/>
            <a:ext cx="8963024" cy="53165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 – Ambitious, specific commitment; operational and easy to communicate</a:t>
            </a:r>
          </a:p>
          <a:p>
            <a:r>
              <a:rPr lang="en-US" dirty="0" smtClean="0"/>
              <a:t>Targets – Quantified, time-bound outcome contributing to achievement of the goal</a:t>
            </a:r>
          </a:p>
          <a:p>
            <a:pPr lvl="1"/>
            <a:r>
              <a:rPr lang="en-US" dirty="0" smtClean="0"/>
              <a:t>Can be global or national</a:t>
            </a:r>
          </a:p>
          <a:p>
            <a:r>
              <a:rPr lang="en-US" dirty="0" smtClean="0"/>
              <a:t>Indicators – Quantified, objectively measurable metric (s) that can be used to assess</a:t>
            </a:r>
          </a:p>
          <a:p>
            <a:pPr lvl="1"/>
            <a:r>
              <a:rPr lang="en-US" dirty="0" smtClean="0"/>
              <a:t>Progress towards the goal (outcome)</a:t>
            </a:r>
          </a:p>
          <a:p>
            <a:pPr lvl="1"/>
            <a:r>
              <a:rPr lang="en-US" dirty="0" smtClean="0"/>
              <a:t>Express different dimensions of the goal</a:t>
            </a:r>
          </a:p>
          <a:p>
            <a:pPr lvl="1"/>
            <a:r>
              <a:rPr lang="en-US" dirty="0" smtClean="0"/>
              <a:t>Intermediate steps that are expected to contribute significantly to progress </a:t>
            </a:r>
          </a:p>
          <a:p>
            <a:pPr lvl="1"/>
            <a:r>
              <a:rPr lang="en-US" dirty="0" smtClean="0"/>
              <a:t>Obtained from different sources – surveys, administrative data, model estimates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4987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1 – MDG 1</a:t>
            </a:r>
            <a:endParaRPr lang="en-US" sz="2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" y="809626"/>
            <a:ext cx="8867775" cy="53165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 – Eradicate extreme poverty and hunger</a:t>
            </a:r>
          </a:p>
          <a:p>
            <a:r>
              <a:rPr lang="en-US" dirty="0" smtClean="0"/>
              <a:t>Targets – </a:t>
            </a:r>
          </a:p>
          <a:p>
            <a:pPr lvl="1"/>
            <a:r>
              <a:rPr lang="en-US" dirty="0" smtClean="0"/>
              <a:t>Global – Halve, between 1990 and 2015 the proportion of people whose income is less than one dollar a day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National – ‘Reduce, from 20.4 to 8.8%, the proportion of people living in extreme poverty’ (</a:t>
            </a:r>
            <a:r>
              <a:rPr lang="en-US" i="1" dirty="0" smtClean="0">
                <a:solidFill>
                  <a:srgbClr val="0070C0"/>
                </a:solidFill>
              </a:rPr>
              <a:t>Colombia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Indicators – </a:t>
            </a:r>
          </a:p>
          <a:p>
            <a:pPr lvl="1"/>
            <a:r>
              <a:rPr lang="en-US" dirty="0" smtClean="0"/>
              <a:t>Progress towards the goal (outcome)</a:t>
            </a:r>
          </a:p>
          <a:p>
            <a:pPr lvl="2"/>
            <a:r>
              <a:rPr lang="en-US" dirty="0" smtClean="0"/>
              <a:t>Proportion below the poverty line – global, national</a:t>
            </a:r>
          </a:p>
          <a:p>
            <a:pPr lvl="1"/>
            <a:r>
              <a:rPr lang="en-US" dirty="0" smtClean="0"/>
              <a:t>Express different dimensions of the goal</a:t>
            </a:r>
          </a:p>
          <a:p>
            <a:pPr lvl="2"/>
            <a:r>
              <a:rPr lang="en-US" dirty="0" smtClean="0"/>
              <a:t>Inequality – share of poorest quintile in national consumption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Intermediate steps that are expected to contribute significantly to progress </a:t>
            </a:r>
          </a:p>
          <a:p>
            <a:pPr lvl="1"/>
            <a:r>
              <a:rPr lang="en-US" dirty="0" smtClean="0"/>
              <a:t>Obtained from different sources – surveys,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administrative data, model estimates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4987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2 – MDG 5</a:t>
            </a:r>
            <a:endParaRPr lang="en-US" sz="2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" y="809626"/>
            <a:ext cx="8905875" cy="53165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Goal – Improve maternal health</a:t>
            </a:r>
          </a:p>
          <a:p>
            <a:r>
              <a:rPr lang="en-US" dirty="0" smtClean="0"/>
              <a:t>Targets – </a:t>
            </a:r>
          </a:p>
          <a:p>
            <a:pPr lvl="1"/>
            <a:r>
              <a:rPr lang="en-US" dirty="0" smtClean="0"/>
              <a:t>Global – </a:t>
            </a:r>
          </a:p>
          <a:p>
            <a:pPr lvl="2"/>
            <a:r>
              <a:rPr lang="en-US" dirty="0" smtClean="0"/>
              <a:t>Reduce, by ¾ between 1990-2015, the maternal mortality ratio</a:t>
            </a:r>
          </a:p>
          <a:p>
            <a:pPr lvl="2"/>
            <a:r>
              <a:rPr lang="en-US" dirty="0" smtClean="0"/>
              <a:t>Achieve, by 2015, universal access to maternal health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National – ‘By 2015, maintain the fertility rate at current levels, reduce the abortion rate by half and double the proportion of women using modern contraceptive methods’ (</a:t>
            </a:r>
            <a:r>
              <a:rPr lang="en-US" i="1" dirty="0" smtClean="0">
                <a:solidFill>
                  <a:srgbClr val="0070C0"/>
                </a:solidFill>
              </a:rPr>
              <a:t>Serbia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Indicators – </a:t>
            </a:r>
          </a:p>
          <a:p>
            <a:pPr lvl="1"/>
            <a:r>
              <a:rPr lang="en-US" dirty="0" smtClean="0"/>
              <a:t>Progress towards the goal (outcome)</a:t>
            </a:r>
          </a:p>
          <a:p>
            <a:pPr lvl="2"/>
            <a:r>
              <a:rPr lang="en-US" dirty="0" smtClean="0"/>
              <a:t>Maternal mortality ratio</a:t>
            </a:r>
          </a:p>
          <a:p>
            <a:pPr lvl="1"/>
            <a:r>
              <a:rPr lang="en-US" dirty="0" smtClean="0"/>
              <a:t>Express different dimensions of the goal</a:t>
            </a:r>
          </a:p>
          <a:p>
            <a:pPr lvl="2"/>
            <a:r>
              <a:rPr lang="en-US" dirty="0" smtClean="0"/>
              <a:t>Antenatal care coverage</a:t>
            </a:r>
          </a:p>
          <a:p>
            <a:pPr lvl="2"/>
            <a:r>
              <a:rPr lang="en-US" dirty="0" smtClean="0"/>
              <a:t>Adolescent birth rate</a:t>
            </a:r>
          </a:p>
          <a:p>
            <a:pPr lvl="1"/>
            <a:r>
              <a:rPr lang="en-US" dirty="0" smtClean="0"/>
              <a:t>Intermediate steps that are expected to contribute significantly to progress </a:t>
            </a:r>
          </a:p>
          <a:p>
            <a:pPr lvl="2"/>
            <a:r>
              <a:rPr lang="en-US" dirty="0" smtClean="0"/>
              <a:t>Proportion of births attended by skilled health personnel</a:t>
            </a:r>
          </a:p>
          <a:p>
            <a:pPr lvl="1"/>
            <a:r>
              <a:rPr lang="en-US" dirty="0" smtClean="0"/>
              <a:t>Obtained from different sources – surveys, administrative data, model estimates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6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 VARIES BY INDICATOR</a:t>
            </a:r>
            <a:endParaRPr lang="en-US" sz="2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407328"/>
              </p:ext>
            </p:extLst>
          </p:nvPr>
        </p:nvGraphicFramePr>
        <p:xfrm>
          <a:off x="457199" y="1209676"/>
          <a:ext cx="8524875" cy="49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25" y="6019800"/>
            <a:ext cx="8820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Source: Own calculations based on developing countries’ national MDG reports </a:t>
            </a:r>
            <a:r>
              <a:rPr lang="en-US" sz="900" i="1" dirty="0"/>
              <a:t>at http://www.undp.org/content/undp/en/home/librarypage/mdg/mdg-reports/</a:t>
            </a:r>
          </a:p>
        </p:txBody>
      </p:sp>
    </p:spTree>
    <p:extLst>
      <p:ext uri="{BB962C8B-B14F-4D97-AF65-F5344CB8AC3E}">
        <p14:creationId xmlns:p14="http://schemas.microsoft.com/office/powerpoint/2010/main" val="2590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4987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ADAPTATION CONSIDERABLE</a:t>
            </a:r>
            <a:endParaRPr lang="en-US" sz="26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3426"/>
            <a:ext cx="9144000" cy="581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" y="64770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Source: Own calculations based on </a:t>
            </a:r>
            <a:r>
              <a:rPr lang="en-US" sz="900" i="1" dirty="0" smtClean="0"/>
              <a:t>countries</a:t>
            </a:r>
            <a:r>
              <a:rPr lang="en-US" sz="900" i="1" dirty="0"/>
              <a:t>’ national MDG reports at</a:t>
            </a:r>
            <a:r>
              <a:rPr lang="en-US" i="1" dirty="0"/>
              <a:t> </a:t>
            </a:r>
            <a:r>
              <a:rPr lang="en-US" sz="900" i="1" dirty="0"/>
              <a:t>http://www.undp.org/content/undp/en/home/librarypage/mdg/mdg-reports/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604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1092</Words>
  <Application>Microsoft Office PowerPoint</Application>
  <PresentationFormat>On-screen Show (4:3)</PresentationFormat>
  <Paragraphs>159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THE MONITORING FRAMEWORK FOR THE MDGs</vt:lpstr>
      <vt:lpstr>GLOBAL AND NATIONAL MONITORING</vt:lpstr>
      <vt:lpstr>PowerPoint Presentation</vt:lpstr>
      <vt:lpstr>GOALS, TARGETS AND INDICATORS</vt:lpstr>
      <vt:lpstr>EXAMPLE 1 – MDG 1</vt:lpstr>
      <vt:lpstr>EXAMPLE 2 – MDG 5</vt:lpstr>
      <vt:lpstr>REPORTING VARIES BY INDICATOR</vt:lpstr>
      <vt:lpstr>NATIONAL ADAPTATION CONSIDERABLE</vt:lpstr>
      <vt:lpstr>PowerPoint Presentation</vt:lpstr>
      <vt:lpstr>DISAGGREGATING TO SUB-NATIONAL LEVELS</vt:lpstr>
      <vt:lpstr>GUIDING POLICY THROUGH ADMIN DATA</vt:lpstr>
      <vt:lpstr>THINKING AHEAD…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Moroz</dc:creator>
  <cp:lastModifiedBy>shantanu.mukherjee@undp.org</cp:lastModifiedBy>
  <cp:revision>57</cp:revision>
  <cp:lastPrinted>2013-12-17T14:27:26Z</cp:lastPrinted>
  <dcterms:created xsi:type="dcterms:W3CDTF">2013-10-16T15:44:42Z</dcterms:created>
  <dcterms:modified xsi:type="dcterms:W3CDTF">2013-12-17T14:43:11Z</dcterms:modified>
</cp:coreProperties>
</file>